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2"/>
  </p:notesMasterIdLst>
  <p:handoutMasterIdLst>
    <p:handoutMasterId r:id="rId33"/>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3" r:id="rId22"/>
    <p:sldId id="315" r:id="rId23"/>
    <p:sldId id="316" r:id="rId24"/>
    <p:sldId id="324" r:id="rId25"/>
    <p:sldId id="317" r:id="rId26"/>
    <p:sldId id="319" r:id="rId27"/>
    <p:sldId id="320" r:id="rId28"/>
    <p:sldId id="321" r:id="rId29"/>
    <p:sldId id="322" r:id="rId30"/>
    <p:sldId id="297" r:id="rId31"/>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63390" autoAdjust="0"/>
  </p:normalViewPr>
  <p:slideViewPr>
    <p:cSldViewPr snapToGrid="0" snapToObjects="1">
      <p:cViewPr varScale="1">
        <p:scale>
          <a:sx n="63" d="100"/>
          <a:sy n="63" d="100"/>
        </p:scale>
        <p:origin x="-1758" y="-108"/>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5/20/2014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5/20/2014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V1.0</a:t>
            </a:r>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endParaRPr lang="en-US" sz="1200" dirty="0" smtClean="0"/>
          </a:p>
          <a:p>
            <a:pPr defTabSz="828253">
              <a:defRPr/>
            </a:pPr>
            <a:endParaRPr lang="en-US" sz="1200" dirty="0" smtClean="0"/>
          </a:p>
          <a:p>
            <a:pPr defTabSz="828253">
              <a:defRPr/>
            </a:pPr>
            <a:r>
              <a:rPr lang="en-US" sz="1200" dirty="0" smtClean="0"/>
              <a:t>JSON </a:t>
            </a:r>
            <a:r>
              <a:rPr lang="en-US" sz="1200" dirty="0"/>
              <a:t>File</a:t>
            </a:r>
          </a:p>
          <a:p>
            <a:pPr marL="349415" indent="-349415" defTabSz="828253">
              <a:buFont typeface="Arial" pitchFamily="34" charset="0"/>
              <a:buChar char="•"/>
              <a:defRPr/>
            </a:pPr>
            <a:r>
              <a:rPr lang="en-US" sz="1200" dirty="0"/>
              <a:t>Describe all resources in the </a:t>
            </a:r>
            <a:r>
              <a:rPr lang="en-US" sz="1200" dirty="0" smtClean="0"/>
              <a:t>stack</a:t>
            </a:r>
          </a:p>
          <a:p>
            <a:pPr marL="349415" indent="-349415" defTabSz="828253">
              <a:buFont typeface="Arial" pitchFamily="34" charset="0"/>
              <a:buChar char="•"/>
              <a:defRPr/>
            </a:pPr>
            <a:endParaRPr lang="en-US" sz="1200" dirty="0"/>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a:t>
            </a:r>
            <a:r>
              <a:rPr lang="en-US" sz="1200" dirty="0" smtClean="0"/>
              <a:t>provisioning a machine</a:t>
            </a:r>
            <a:endParaRPr lang="en-US" sz="1200" dirty="0"/>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a:t>
            </a:r>
            <a:r>
              <a:rPr lang="en-US" sz="1200" dirty="0" smtClean="0"/>
              <a:t>Chef</a:t>
            </a:r>
          </a:p>
          <a:p>
            <a:r>
              <a:rPr lang="en-US" sz="1200" dirty="0" smtClean="0"/>
              <a:t>-</a:t>
            </a:r>
            <a:r>
              <a:rPr lang="en-US" sz="1200" baseline="0" dirty="0" smtClean="0"/>
              <a:t> </a:t>
            </a:r>
            <a:endParaRPr lang="en-US" sz="1200" dirty="0"/>
          </a:p>
          <a:p>
            <a:endParaRPr lang="en-US" sz="1200" dirty="0"/>
          </a:p>
          <a:p>
            <a:r>
              <a:rPr lang="en-US" sz="1200" dirty="0" smtClean="0"/>
              <a:t>Upstart</a:t>
            </a:r>
          </a:p>
          <a:p>
            <a:r>
              <a:rPr lang="en-US" sz="1200" dirty="0" smtClean="0"/>
              <a:t>-</a:t>
            </a:r>
            <a:r>
              <a:rPr lang="en-US" sz="1200" baseline="0" dirty="0" smtClean="0"/>
              <a:t> Helpful </a:t>
            </a:r>
            <a:r>
              <a:rPr lang="en-US" sz="1200" baseline="0" dirty="0" err="1" smtClean="0"/>
              <a:t>ubuntu</a:t>
            </a:r>
            <a:r>
              <a:rPr lang="en-US" sz="1200" baseline="0" dirty="0" smtClean="0"/>
              <a:t> tools to start and monitor a process. Restart node process ready fast after a crash.</a:t>
            </a:r>
            <a:endParaRPr lang="en-US" sz="1200" dirty="0"/>
          </a:p>
          <a:p>
            <a:pPr marL="349415" indent="-349415">
              <a:buFontTx/>
              <a:buChar char="-"/>
            </a:pPr>
            <a:endParaRPr lang="en-US" sz="1200" dirty="0"/>
          </a:p>
          <a:p>
            <a:r>
              <a:rPr lang="en-US" sz="1200" dirty="0"/>
              <a:t>Vagrant</a:t>
            </a:r>
          </a:p>
          <a:p>
            <a:pPr marL="349415" indent="-349415" defTabSz="828253">
              <a:buFontTx/>
              <a:buChar char="-"/>
              <a:defRPr/>
            </a:pPr>
            <a:r>
              <a:rPr lang="en-US" sz="1200" dirty="0"/>
              <a:t>Great way to quickly test Chef cookbooks</a:t>
            </a:r>
          </a:p>
          <a:p>
            <a:pPr marL="349415" indent="-349415" defTabSz="828253">
              <a:buFontTx/>
              <a:buChar char="-"/>
              <a:defRPr/>
            </a:pPr>
            <a:r>
              <a:rPr lang="en-US" sz="1200" dirty="0"/>
              <a:t>We had greater plan for Vagrant usage at the beginning but we only use it to test cookbooks.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a:p>
            <a:r>
              <a:rPr lang="en-US" sz="1200" baseline="0" dirty="0" err="1" smtClean="0"/>
              <a:t>PostgreSQL</a:t>
            </a:r>
            <a:r>
              <a:rPr lang="en-US" sz="1200" baseline="0" dirty="0" smtClean="0"/>
              <a:t> on RDS for the mapping service</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r>
              <a:rPr lang="en-US" sz="1200" baseline="0" dirty="0" smtClean="0"/>
              <a:t> to our </a:t>
            </a:r>
            <a:r>
              <a:rPr lang="en-US" sz="1200" baseline="0" dirty="0" err="1" smtClean="0"/>
              <a:t>MongoDB</a:t>
            </a:r>
            <a:r>
              <a:rPr lang="en-US" sz="1200" baseline="0" dirty="0" smtClean="0"/>
              <a:t> setup</a:t>
            </a:r>
          </a:p>
          <a:p>
            <a:pPr marL="171450" indent="-171450">
              <a:buFontTx/>
              <a:buChar char="-"/>
            </a:pPr>
            <a:r>
              <a:rPr lang="en-US" sz="1200" baseline="0" dirty="0" smtClean="0"/>
              <a:t>We use a replica set, will use </a:t>
            </a:r>
            <a:r>
              <a:rPr lang="en-US" sz="1200" baseline="0" dirty="0" err="1" smtClean="0"/>
              <a:t>sharding</a:t>
            </a:r>
            <a:r>
              <a:rPr lang="en-US" sz="1200" baseline="0" dirty="0" smtClean="0"/>
              <a:t> in the future when it will ne needed.</a:t>
            </a:r>
          </a:p>
          <a:p>
            <a:pPr marL="171450" indent="-171450">
              <a:buFontTx/>
              <a:buChar char="-"/>
            </a:pPr>
            <a:r>
              <a:rPr lang="en-US" sz="1200" baseline="0" dirty="0" smtClean="0"/>
              <a:t>We use three machines in different Amazon Availability zone</a:t>
            </a:r>
          </a:p>
          <a:p>
            <a:pPr marL="171450" indent="-171450">
              <a:buFontTx/>
              <a:buChar char="-"/>
            </a:pPr>
            <a:r>
              <a:rPr lang="en-US" sz="1200" baseline="0" dirty="0" smtClean="0"/>
              <a:t>We do the database backup by doing a EBS snapshot of one of the secondary machine</a:t>
            </a:r>
          </a:p>
          <a:p>
            <a:pPr marL="171450" indent="-171450">
              <a:buFontTx/>
              <a:buChar char="-"/>
            </a:pPr>
            <a:endParaRPr lang="en-US" sz="1200" baseline="0" dirty="0" smtClean="0"/>
          </a:p>
          <a:p>
            <a:pPr marL="0" indent="0">
              <a:buFontTx/>
              <a:buNone/>
            </a:pPr>
            <a:r>
              <a:rPr lang="en-US" sz="1200" baseline="0" dirty="0" smtClean="0"/>
              <a:t>For the logging database, no need for replica set or backup, not system critical but still annoying.</a:t>
            </a:r>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Provision</a:t>
            </a:r>
            <a:r>
              <a:rPr lang="en-US" sz="1200" baseline="0" dirty="0" smtClean="0"/>
              <a:t> </a:t>
            </a:r>
            <a:r>
              <a:rPr lang="en-US" sz="1200" baseline="0" dirty="0" err="1" smtClean="0"/>
              <a:t>Secondaries</a:t>
            </a:r>
            <a:endParaRPr lang="en-US" sz="1200" dirty="0" smtClean="0"/>
          </a:p>
          <a:p>
            <a:pPr marL="171450" indent="-171450">
              <a:buFontTx/>
              <a:buChar char="-"/>
            </a:pPr>
            <a:r>
              <a:rPr lang="en-US" sz="1200" dirty="0" smtClean="0"/>
              <a:t>Install Mongo</a:t>
            </a:r>
          </a:p>
          <a:p>
            <a:pPr marL="171450" indent="-171450">
              <a:buFontTx/>
              <a:buChar char="-"/>
            </a:pPr>
            <a:r>
              <a:rPr lang="en-US" sz="1200" dirty="0" smtClean="0"/>
              <a:t>Start Mongo</a:t>
            </a:r>
          </a:p>
          <a:p>
            <a:endParaRPr lang="en-US" sz="1200" dirty="0" smtClean="0"/>
          </a:p>
          <a:p>
            <a:r>
              <a:rPr lang="en-US" sz="1200" dirty="0" smtClean="0"/>
              <a:t>Provision Primary</a:t>
            </a:r>
          </a:p>
          <a:p>
            <a:pPr marL="171450" indent="-171450">
              <a:buFontTx/>
              <a:buChar char="-"/>
            </a:pPr>
            <a:r>
              <a:rPr lang="en-US" sz="1200" baseline="0" dirty="0" smtClean="0"/>
              <a:t>Install Mongo</a:t>
            </a:r>
          </a:p>
          <a:p>
            <a:pPr marL="171450" indent="-171450">
              <a:buFontTx/>
              <a:buChar char="-"/>
            </a:pPr>
            <a:endParaRPr lang="en-US" sz="1200" baseline="0" dirty="0" smtClean="0"/>
          </a:p>
          <a:p>
            <a:pPr marL="0" indent="0">
              <a:buFontTx/>
              <a:buNone/>
            </a:pPr>
            <a:r>
              <a:rPr lang="en-US" sz="1200" baseline="0" dirty="0" smtClean="0"/>
              <a:t>Restore Snapshot</a:t>
            </a:r>
          </a:p>
          <a:p>
            <a:pPr marL="0" indent="0">
              <a:buFontTx/>
              <a:buNone/>
            </a:pPr>
            <a:r>
              <a:rPr lang="en-US" sz="1200" baseline="0" dirty="0" smtClean="0"/>
              <a:t>- We start from an EBS Snapshot</a:t>
            </a:r>
            <a:endParaRPr lang="en-US" sz="1200" dirty="0" smtClean="0"/>
          </a:p>
          <a:p>
            <a:endParaRPr lang="en-US" sz="1200" dirty="0" smtClean="0"/>
          </a:p>
          <a:p>
            <a:r>
              <a:rPr lang="en-US" sz="1200" dirty="0" smtClean="0"/>
              <a:t>Initialize Replica Set</a:t>
            </a:r>
          </a:p>
          <a:p>
            <a:pPr marL="171450" indent="-171450">
              <a:buFontTx/>
              <a:buChar char="-"/>
            </a:pPr>
            <a:r>
              <a:rPr lang="en-US" sz="1200" dirty="0" smtClean="0"/>
              <a:t>Elect</a:t>
            </a:r>
            <a:r>
              <a:rPr lang="en-US" sz="1200" baseline="0" dirty="0" smtClean="0"/>
              <a:t> a new master, always the same</a:t>
            </a:r>
          </a:p>
          <a:p>
            <a:pPr marL="171450" indent="-171450">
              <a:buFontTx/>
              <a:buChar char="-"/>
            </a:pPr>
            <a:r>
              <a:rPr lang="en-US" sz="1200" baseline="0" dirty="0" smtClean="0"/>
              <a:t>Data replication from master to both secondary</a:t>
            </a:r>
          </a:p>
          <a:p>
            <a:pPr marL="171450" indent="-171450">
              <a:buFontTx/>
              <a:buChar char="-"/>
            </a:pPr>
            <a:endParaRPr lang="en-US" sz="1200" baseline="0" dirty="0" smtClean="0"/>
          </a:p>
          <a:p>
            <a:pPr marL="0" indent="0">
              <a:buFontTx/>
              <a:buNone/>
            </a:pPr>
            <a:r>
              <a:rPr lang="en-US" sz="1200" baseline="0" dirty="0" smtClean="0"/>
              <a:t>Data Migration</a:t>
            </a:r>
          </a:p>
          <a:p>
            <a:pPr marL="0" indent="0">
              <a:buFontTx/>
              <a:buNone/>
            </a:pPr>
            <a:r>
              <a:rPr lang="en-US" sz="1200" baseline="0" dirty="0" smtClean="0"/>
              <a:t>- Run a node.js application to upgrade the data as needed.</a:t>
            </a:r>
            <a:endParaRPr lang="en-US" sz="1200" dirty="0" smtClean="0"/>
          </a:p>
          <a:p>
            <a:endParaRPr lang="en-US" sz="1200" dirty="0" smtClean="0"/>
          </a:p>
          <a:p>
            <a:r>
              <a:rPr lang="en-US" sz="1200" dirty="0" smtClean="0"/>
              <a:t>Provision</a:t>
            </a:r>
            <a:r>
              <a:rPr lang="en-US" sz="1200" baseline="0" dirty="0" smtClean="0"/>
              <a:t> Service Stack</a:t>
            </a:r>
            <a:endParaRPr lang="en-US" sz="1200" dirty="0" smtClean="0"/>
          </a:p>
          <a:p>
            <a:endParaRPr lang="en-US" sz="1200" dirty="0" smtClean="0"/>
          </a:p>
          <a:p>
            <a:r>
              <a:rPr lang="en-US" sz="1200" dirty="0" smtClean="0"/>
              <a:t>Comments</a:t>
            </a:r>
          </a:p>
          <a:p>
            <a:r>
              <a:rPr lang="en-US" sz="1200" dirty="0" smtClean="0"/>
              <a:t>-</a:t>
            </a:r>
            <a:r>
              <a:rPr lang="en-US" sz="1200" baseline="0" dirty="0" smtClean="0"/>
              <a:t> Room for optimization take 30 minutes to be ready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Stack family is a represented by a URL, the data evolve over time.</a:t>
            </a:r>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Introduction</a:t>
            </a:r>
          </a:p>
          <a:p>
            <a:pPr marL="349415" indent="-349415">
              <a:buFont typeface="Arial" pitchFamily="34" charset="0"/>
              <a:buChar char="•"/>
            </a:pPr>
            <a:r>
              <a:rPr lang="en-US" sz="1200" dirty="0"/>
              <a:t>Need to know the state of the stack and what happens in the past.</a:t>
            </a:r>
          </a:p>
          <a:p>
            <a:endParaRPr lang="en-US" sz="1200" dirty="0"/>
          </a:p>
          <a:p>
            <a:endParaRPr lang="en-US" sz="1200" dirty="0"/>
          </a:p>
          <a:p>
            <a:r>
              <a:rPr lang="en-US" sz="1200" dirty="0"/>
              <a:t>Monitor page should the individual status of each services and his dependencies.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January 2013, M&amp;E Cloud Services</a:t>
            </a:r>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p>
          <a:p>
            <a:pPr marL="349415" indent="-349415">
              <a:buFontTx/>
              <a:buChar char="-"/>
            </a:pPr>
            <a:r>
              <a:rPr lang="en-US" sz="1200" dirty="0"/>
              <a:t>Multi-segment team</a:t>
            </a:r>
          </a:p>
          <a:p>
            <a:pPr marL="349415" indent="-349415">
              <a:buFontTx/>
              <a:buChar char="-"/>
            </a:pPr>
            <a:r>
              <a:rPr lang="en-US" sz="1200" dirty="0"/>
              <a:t>In-DCC 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 multi-segment product.</a:t>
            </a:r>
          </a:p>
          <a:p>
            <a:pPr marL="349415" indent="-349415">
              <a:buFontTx/>
              <a:buChar char="-"/>
            </a:pPr>
            <a:r>
              <a:rPr lang="en-US" sz="1200" dirty="0"/>
              <a:t>None of the products where precisely defined initially</a:t>
            </a:r>
          </a:p>
          <a:p>
            <a:pPr marL="349415" indent="-349415">
              <a:buFontTx/>
              <a:buChar cha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use </a:t>
            </a:r>
            <a:r>
              <a:rPr lang="en-US" sz="1200" dirty="0" err="1"/>
              <a:t>rabbitMQ</a:t>
            </a:r>
            <a:r>
              <a:rPr lang="en-US" sz="1200" dirty="0"/>
              <a:t> queue to control the flow of logs message in case of huge spikes.</a:t>
            </a:r>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Access the stack using </a:t>
            </a:r>
            <a:r>
              <a:rPr lang="en-US" sz="1200" dirty="0" err="1"/>
              <a:t>ssh</a:t>
            </a:r>
            <a:endParaRPr lang="en-US" sz="1200" dirty="0"/>
          </a:p>
          <a:p>
            <a:endParaRPr lang="en-US" sz="1200" dirty="0"/>
          </a:p>
          <a:p>
            <a:pPr defTabSz="828253">
              <a:defRPr/>
            </a:pPr>
            <a:r>
              <a:rPr lang="en-US" sz="1200" dirty="0"/>
              <a:t>Scripts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Shared Configuration (</a:t>
            </a:r>
            <a:r>
              <a:rPr lang="en-US" sz="1200" dirty="0" err="1"/>
              <a:t>nconf</a:t>
            </a:r>
            <a:r>
              <a:rPr lang="en-US" sz="1200" dirty="0"/>
              <a:t>)</a:t>
            </a:r>
          </a:p>
          <a:p>
            <a:endParaRPr lang="en-US" sz="1200" dirty="0"/>
          </a:p>
          <a:p>
            <a:r>
              <a:rPr lang="en-US" sz="1200" dirty="0"/>
              <a:t>Deployment from day 1</a:t>
            </a:r>
          </a:p>
          <a:p>
            <a:endParaRPr lang="en-US" sz="1200" dirty="0"/>
          </a:p>
          <a:p>
            <a:r>
              <a:rPr lang="en-US" sz="1200" dirty="0"/>
              <a:t>Investment in development</a:t>
            </a:r>
          </a:p>
          <a:p>
            <a:endParaRPr lang="en-US" sz="1200" dirty="0"/>
          </a:p>
          <a:p>
            <a:r>
              <a:rPr lang="en-US" sz="1200" dirty="0"/>
              <a:t>“Local” Deployment</a:t>
            </a:r>
          </a:p>
          <a:p>
            <a:pPr marL="349415" indent="-349415">
              <a:buFontTx/>
              <a:buChar char="-"/>
            </a:pPr>
            <a:r>
              <a:rPr lang="en-US" sz="1200" dirty="0"/>
              <a:t>Vagrant</a:t>
            </a:r>
          </a:p>
          <a:p>
            <a:pPr marL="349415" indent="-349415">
              <a:buFontTx/>
              <a:buChar char="-"/>
            </a:pPr>
            <a:r>
              <a:rPr lang="en-US" sz="1200" dirty="0"/>
              <a:t>Cross-platform technology</a:t>
            </a:r>
          </a:p>
          <a:p>
            <a:pPr marL="349415" indent="-349415">
              <a:buFontTx/>
              <a:buChar char="-"/>
            </a:pPr>
            <a:r>
              <a:rPr lang="en-US" sz="1200" dirty="0"/>
              <a:t>“Full” JavaScript stack</a:t>
            </a:r>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Chef Server</a:t>
            </a:r>
          </a:p>
          <a:p>
            <a:pPr marL="349415" indent="-349415">
              <a:buFontTx/>
              <a:buChar char="-"/>
            </a:pPr>
            <a:r>
              <a:rPr lang="en-US" sz="1200" dirty="0"/>
              <a:t>Complex</a:t>
            </a:r>
          </a:p>
          <a:p>
            <a:pPr marL="349415" indent="-349415">
              <a:buFontTx/>
              <a:buChar char="-"/>
            </a:pPr>
            <a:r>
              <a:rPr lang="en-US" sz="1200" dirty="0"/>
              <a:t>Not used at its full potential as other tools gave us the same feature set</a:t>
            </a:r>
          </a:p>
          <a:p>
            <a:pPr marL="349415" indent="-349415">
              <a:buFontTx/>
              <a:buChar char="-"/>
            </a:pPr>
            <a:r>
              <a:rPr lang="en-US" sz="1200" dirty="0"/>
              <a:t>Consider packer (with chef solo only)</a:t>
            </a:r>
          </a:p>
          <a:p>
            <a:endParaRPr lang="en-US" sz="1200" dirty="0"/>
          </a:p>
          <a:p>
            <a:r>
              <a:rPr lang="en-US" sz="1200" dirty="0"/>
              <a:t>Cloud Formation template generation abstraction</a:t>
            </a:r>
          </a:p>
          <a:p>
            <a:pPr marL="349415" indent="-349415">
              <a:buFontTx/>
              <a:buChar char="-"/>
            </a:pPr>
            <a:r>
              <a:rPr lang="en-US" sz="1200" dirty="0"/>
              <a:t>We identify correctly the issue</a:t>
            </a:r>
          </a:p>
          <a:p>
            <a:pPr marL="349415" indent="-349415">
              <a:buFontTx/>
              <a:buChar char="-"/>
            </a:pPr>
            <a:r>
              <a:rPr lang="en-US" sz="1200" dirty="0"/>
              <a:t>Mustache not the right tool to do that</a:t>
            </a:r>
          </a:p>
          <a:p>
            <a:endParaRPr lang="en-US" sz="1200" dirty="0"/>
          </a:p>
          <a:p>
            <a:r>
              <a:rPr lang="en-US" sz="1200" dirty="0" err="1"/>
              <a:t>Npm</a:t>
            </a:r>
            <a:r>
              <a:rPr lang="en-US" sz="1200" dirty="0"/>
              <a:t> registry</a:t>
            </a:r>
          </a:p>
          <a:p>
            <a:pPr marL="349415" indent="-349415">
              <a:buFontTx/>
              <a:buChar char="-"/>
            </a:pPr>
            <a:r>
              <a:rPr lang="en-US" sz="1200" dirty="0"/>
              <a:t>Correctly decoupled deployment from </a:t>
            </a:r>
            <a:r>
              <a:rPr lang="en-US" sz="1200" dirty="0" err="1"/>
              <a:t>npm</a:t>
            </a:r>
            <a:r>
              <a:rPr lang="en-US" sz="1200" dirty="0"/>
              <a:t> registry</a:t>
            </a:r>
          </a:p>
          <a:p>
            <a:pPr marL="349415" indent="-349415">
              <a:buFontTx/>
              <a:buChar char="-"/>
            </a:pPr>
            <a:r>
              <a:rPr lang="en-US" sz="1200" dirty="0" err="1"/>
              <a:t>Git</a:t>
            </a:r>
            <a:r>
              <a:rPr lang="en-US" sz="1200" dirty="0"/>
              <a:t> protocol for node modules works, but it is slow + not reliable</a:t>
            </a:r>
          </a:p>
          <a:p>
            <a:pPr marL="349415" indent="-349415">
              <a:buFontTx/>
              <a:buChar char="-"/>
            </a:pPr>
            <a:r>
              <a:rPr lang="en-US" sz="1200" dirty="0"/>
              <a:t>Fetching from </a:t>
            </a:r>
            <a:r>
              <a:rPr lang="en-US" sz="1200" dirty="0" err="1"/>
              <a:t>npm</a:t>
            </a:r>
            <a:r>
              <a:rPr lang="en-US" sz="1200" dirty="0"/>
              <a:t> is not fast</a:t>
            </a:r>
          </a:p>
          <a:p>
            <a:pPr marL="349415" indent="-349415">
              <a:buFontTx/>
              <a:buChar char="-"/>
            </a:pPr>
            <a:r>
              <a:rPr lang="en-US" sz="1200" dirty="0"/>
              <a:t>Private </a:t>
            </a:r>
            <a:r>
              <a:rPr lang="en-US" sz="1200" dirty="0" err="1"/>
              <a:t>npm</a:t>
            </a:r>
            <a:r>
              <a:rPr lang="en-US" sz="1200" dirty="0"/>
              <a:t> registry would be preferable</a:t>
            </a:r>
          </a:p>
          <a:p>
            <a:pPr marL="349415" indent="-349415">
              <a:buFontTx/>
              <a:buChar char="-"/>
            </a:pPr>
            <a:r>
              <a:rPr lang="en-US" sz="1200" dirty="0"/>
              <a:t>Middle-ground solution with </a:t>
            </a:r>
            <a:r>
              <a:rPr lang="en-US" sz="1200" dirty="0" err="1"/>
              <a:t>npm</a:t>
            </a:r>
            <a:r>
              <a:rPr lang="en-US" sz="1200" dirty="0"/>
              <a:t> lazy, workspace</a:t>
            </a:r>
          </a:p>
          <a:p>
            <a:pPr marL="1177668" lvl="1" indent="-349415">
              <a:buFontTx/>
              <a:buChar char="-"/>
            </a:pP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a:t>Deployment as code</a:t>
            </a:r>
          </a:p>
          <a:p>
            <a:pPr marL="349415" indent="-349415">
              <a:buFontTx/>
              <a:buChar char="-"/>
            </a:pPr>
            <a:r>
              <a:rPr lang="en-US" sz="1200" dirty="0"/>
              <a:t>Sync branch and deploy (source control)</a:t>
            </a:r>
          </a:p>
          <a:p>
            <a:endParaRPr lang="en-US" sz="1200" dirty="0"/>
          </a:p>
          <a:p>
            <a:r>
              <a:rPr lang="en-US" sz="1200" dirty="0"/>
              <a:t>Small pieces to build something big</a:t>
            </a:r>
          </a:p>
          <a:p>
            <a:endParaRPr lang="en-US" sz="1200" dirty="0"/>
          </a:p>
          <a:p>
            <a:r>
              <a:rPr lang="en-US" sz="1200" dirty="0"/>
              <a:t>“Developer-centric” environment</a:t>
            </a:r>
          </a:p>
          <a:p>
            <a:endParaRPr lang="en-US" sz="1200" dirty="0"/>
          </a:p>
          <a:p>
            <a:r>
              <a:rPr lang="en-US" sz="1200" dirty="0"/>
              <a:t>Development to be deployment agnostic</a:t>
            </a:r>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p>
          <a:p>
            <a:endParaRPr lang="en-US" sz="1200" dirty="0"/>
          </a:p>
          <a:p>
            <a:r>
              <a:rPr lang="en-US" sz="1200" dirty="0"/>
              <a:t>From deploying services, our mind set changed to deploying a set of instances, playing one or many roles</a:t>
            </a:r>
          </a:p>
          <a:p>
            <a:r>
              <a:rPr lang="en-US" sz="1200" dirty="0"/>
              <a:t>Dynamic </a:t>
            </a:r>
            <a:r>
              <a:rPr lang="en-US" sz="1200" dirty="0" err="1"/>
              <a:t>Layouting</a:t>
            </a:r>
            <a:r>
              <a:rPr lang="en-US" sz="1200" dirty="0"/>
              <a:t> of Roles</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tinted the 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a:t>)</a:t>
            </a:r>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a:t>Private stack</a:t>
            </a:r>
          </a:p>
          <a:p>
            <a:pPr marL="349415" indent="-349415">
              <a:buFontTx/>
              <a:buChar char="-"/>
            </a:pPr>
            <a:r>
              <a:rPr lang="en-US" sz="1200"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Instance</a:t>
            </a:r>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control</a:t>
            </a:r>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marL="171450" indent="-171450" defTabSz="828253">
              <a:buFont typeface="Arial" pitchFamily="34" charset="0"/>
              <a:buChar char="•"/>
              <a:defRPr/>
            </a:pPr>
            <a:r>
              <a:rPr lang="en-US" sz="1200" dirty="0" smtClean="0"/>
              <a:t>Code and deploymen</a:t>
            </a:r>
            <a:r>
              <a:rPr lang="en-US" sz="1200" baseline="0" dirty="0" smtClean="0"/>
              <a:t>t don’t evolve at the same speed</a:t>
            </a:r>
            <a:endParaRPr lang="en-US" sz="1200" dirty="0"/>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p>
          <a:p>
            <a:pPr marL="171450" indent="-171450">
              <a:buFont typeface="Arial" pitchFamily="34" charset="0"/>
              <a:buChar char="•"/>
            </a:pPr>
            <a:r>
              <a:rPr lang="en-US" sz="1200" dirty="0" smtClean="0"/>
              <a:t>Create a package ready for deployment</a:t>
            </a:r>
          </a:p>
          <a:p>
            <a:pPr marL="171450" indent="-171450">
              <a:buFont typeface="Arial" pitchFamily="34" charset="0"/>
              <a:buChar char="•"/>
            </a:pPr>
            <a:r>
              <a:rPr lang="en-US" sz="1200" dirty="0" smtClean="0"/>
              <a:t>Break dependency</a:t>
            </a:r>
            <a:r>
              <a:rPr lang="en-US" sz="1200" baseline="0" dirty="0" smtClean="0"/>
              <a:t> from </a:t>
            </a:r>
            <a:r>
              <a:rPr lang="en-US" sz="1200" baseline="0" dirty="0" err="1" smtClean="0"/>
              <a:t>npm</a:t>
            </a:r>
            <a:r>
              <a:rPr lang="en-US" sz="1200" baseline="0" dirty="0" smtClean="0"/>
              <a:t> registry and </a:t>
            </a:r>
            <a:r>
              <a:rPr lang="en-US" sz="1200" baseline="0" dirty="0" err="1" smtClean="0"/>
              <a:t>git</a:t>
            </a:r>
            <a:r>
              <a:rPr lang="en-US" sz="1200" baseline="0" dirty="0" smtClean="0"/>
              <a:t> Autodesk</a:t>
            </a:r>
          </a:p>
          <a:p>
            <a:pPr marL="171450" indent="-171450">
              <a:buFont typeface="Arial" pitchFamily="34" charset="0"/>
              <a:buChar char="•"/>
            </a:pPr>
            <a:r>
              <a:rPr lang="en-US" sz="1200" baseline="0" dirty="0" smtClean="0"/>
              <a:t>Faster to deploy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Install</a:t>
            </a:r>
            <a:endParaRPr lang="en-US" sz="1200" dirty="0"/>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emf"/><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Roles and Chef</a:t>
            </a:r>
          </a:p>
          <a:p>
            <a:endParaRPr lang="en-US" dirty="0"/>
          </a:p>
          <a:p>
            <a:r>
              <a:rPr lang="en-US" dirty="0" smtClean="0"/>
              <a:t>Upstart</a:t>
            </a:r>
          </a:p>
          <a:p>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a:t>Provisioning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52" y="1390729"/>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projects\p42git\tech-summit\2014\supersize-nodejs\logo_vagran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2352" y="4480508"/>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337" y="1471613"/>
            <a:ext cx="9174480" cy="609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Shared Configuration (</a:t>
            </a:r>
            <a:r>
              <a:rPr lang="en-US" dirty="0" err="1" smtClean="0"/>
              <a:t>nconf</a:t>
            </a:r>
            <a:r>
              <a:rPr lang="en-US" dirty="0" smtClean="0"/>
              <a:t>)</a:t>
            </a:r>
          </a:p>
          <a:p>
            <a:endParaRPr lang="en-US" dirty="0"/>
          </a:p>
          <a:p>
            <a:r>
              <a:rPr lang="en-US" dirty="0" smtClean="0"/>
              <a:t>Deployment from day 1</a:t>
            </a:r>
          </a:p>
          <a:p>
            <a:endParaRPr lang="en-US" dirty="0"/>
          </a:p>
          <a:p>
            <a:r>
              <a:rPr lang="en-US" dirty="0" smtClean="0"/>
              <a:t>Investment in development/deployment tools</a:t>
            </a:r>
          </a:p>
          <a:p>
            <a:endParaRPr lang="en-US" dirty="0"/>
          </a:p>
          <a:p>
            <a:r>
              <a:rPr lang="en-US" dirty="0" smtClean="0"/>
              <a:t>“Local” Deployment</a:t>
            </a:r>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 Server</a:t>
            </a:r>
          </a:p>
          <a:p>
            <a:endParaRPr lang="en-US" dirty="0"/>
          </a:p>
          <a:p>
            <a:r>
              <a:rPr lang="en-US" dirty="0" smtClean="0"/>
              <a:t>Cloud Formation Abstraction</a:t>
            </a:r>
          </a:p>
          <a:p>
            <a:endParaRPr lang="en-US" dirty="0"/>
          </a:p>
          <a:p>
            <a:r>
              <a:rPr lang="en-US" dirty="0" err="1" smtClean="0"/>
              <a:t>Npm</a:t>
            </a:r>
            <a:r>
              <a:rPr lang="en-US" dirty="0" smtClean="0"/>
              <a:t> registry</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Deployment as code</a:t>
            </a:r>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09844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B3AD410-478E-4068-B103-32D60D437510}">
  <ds:schemaRef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3650</TotalTime>
  <Words>1070</Words>
  <Application>Microsoft Office PowerPoint</Application>
  <PresentationFormat>Custom</PresentationFormat>
  <Paragraphs>292</Paragraphs>
  <Slides>26</Slides>
  <Notes>26</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Provisioning</vt:lpstr>
      <vt:lpstr>Provisioning - Chronology</vt:lpstr>
      <vt:lpstr>Provisioning - MongoDB</vt:lpstr>
      <vt:lpstr>MongoDB – Replica Set</vt:lpstr>
      <vt:lpstr>MongoDB – Chronology</vt:lpstr>
      <vt:lpstr>From Development to Production</vt:lpstr>
      <vt:lpstr>Stack Family</vt:lpstr>
      <vt:lpstr> Stack Monitoring</vt:lpstr>
      <vt:lpstr> Logs Architecture</vt:lpstr>
      <vt:lpstr> Logs</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David Richer</cp:lastModifiedBy>
  <cp:revision>305</cp:revision>
  <cp:lastPrinted>2014-05-20T12:07:02Z</cp:lastPrinted>
  <dcterms:created xsi:type="dcterms:W3CDTF">2012-10-19T15:38:24Z</dcterms:created>
  <dcterms:modified xsi:type="dcterms:W3CDTF">2014-05-20T17:18:19Z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